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Manrope" panose="020B0604020202020204" charset="0"/>
      <p:regular r:id="rId17"/>
      <p:bold r:id="rId18"/>
    </p:embeddedFont>
    <p:embeddedFont>
      <p:font typeface="Manrope SemiBo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168E246-B4A4-3C93-8D3C-C3A147C1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>
            <a:extLst>
              <a:ext uri="{FF2B5EF4-FFF2-40B4-BE49-F238E27FC236}">
                <a16:creationId xmlns:a16="http://schemas.microsoft.com/office/drawing/2014/main" id="{D1A9210A-6EDC-4412-5819-C4044E967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>
            <a:extLst>
              <a:ext uri="{FF2B5EF4-FFF2-40B4-BE49-F238E27FC236}">
                <a16:creationId xmlns:a16="http://schemas.microsoft.com/office/drawing/2014/main" id="{BE27C743-6B0C-C0AC-6BB2-BC0C6BE0A6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21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FA86E25-12C2-376B-EC40-3F57AAD30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>
            <a:extLst>
              <a:ext uri="{FF2B5EF4-FFF2-40B4-BE49-F238E27FC236}">
                <a16:creationId xmlns:a16="http://schemas.microsoft.com/office/drawing/2014/main" id="{08D12874-892D-FE71-7D83-11F80AA750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>
            <a:extLst>
              <a:ext uri="{FF2B5EF4-FFF2-40B4-BE49-F238E27FC236}">
                <a16:creationId xmlns:a16="http://schemas.microsoft.com/office/drawing/2014/main" id="{5163366C-8093-47BB-46BD-4DAE6AB68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0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Vahini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583" cy="57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lvl="0"/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Build an AI-powered solution that improves access to information, resources, or opportunities for communities and public systems.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Divyanshu Patel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1801BE9C-FA5E-5443-578C-891AEBE14362}"/>
              </a:ext>
            </a:extLst>
          </p:cNvPr>
          <p:cNvSpPr/>
          <p:nvPr/>
        </p:nvSpPr>
        <p:spPr>
          <a:xfrm>
            <a:off x="361950" y="664845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Technologies to be Used</a:t>
            </a:r>
            <a:endParaRPr lang="en-US" sz="2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F9C65C6-5989-0830-B0FB-643F6EA17E64}"/>
              </a:ext>
            </a:extLst>
          </p:cNvPr>
          <p:cNvSpPr/>
          <p:nvPr/>
        </p:nvSpPr>
        <p:spPr>
          <a:xfrm>
            <a:off x="361950" y="1487805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6ACE991-6F9A-F5A4-83D3-224A15724B7C}"/>
              </a:ext>
            </a:extLst>
          </p:cNvPr>
          <p:cNvSpPr/>
          <p:nvPr/>
        </p:nvSpPr>
        <p:spPr>
          <a:xfrm>
            <a:off x="361950" y="1487805"/>
            <a:ext cx="4114800" cy="41148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F870A3C-4125-EE2B-0286-7140CCC0D352}"/>
              </a:ext>
            </a:extLst>
          </p:cNvPr>
          <p:cNvSpPr/>
          <p:nvPr/>
        </p:nvSpPr>
        <p:spPr>
          <a:xfrm>
            <a:off x="544830" y="1560957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Voice &amp; NLP</a:t>
            </a: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911D960-5473-C19B-BDBA-6B36A9517186}"/>
              </a:ext>
            </a:extLst>
          </p:cNvPr>
          <p:cNvSpPr/>
          <p:nvPr/>
        </p:nvSpPr>
        <p:spPr>
          <a:xfrm>
            <a:off x="636270" y="2036445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AI4Bharat ASR/TTS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Whisper Speech Recognition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Bhashini Translation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AWS Bedrock (LLM)</a:t>
            </a:r>
            <a:endParaRPr lang="en-US" sz="11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A045939-2476-5F23-7EA2-F4C29BBCF131}"/>
              </a:ext>
            </a:extLst>
          </p:cNvPr>
          <p:cNvSpPr/>
          <p:nvPr/>
        </p:nvSpPr>
        <p:spPr>
          <a:xfrm>
            <a:off x="4705350" y="1487805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D0875C0-6228-D829-9FBE-3B1BD6BAB6C0}"/>
              </a:ext>
            </a:extLst>
          </p:cNvPr>
          <p:cNvSpPr/>
          <p:nvPr/>
        </p:nvSpPr>
        <p:spPr>
          <a:xfrm>
            <a:off x="4705350" y="1487805"/>
            <a:ext cx="4114800" cy="41148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38DC3C8-FF69-6DE8-9EC5-4C321EE8A300}"/>
              </a:ext>
            </a:extLst>
          </p:cNvPr>
          <p:cNvSpPr/>
          <p:nvPr/>
        </p:nvSpPr>
        <p:spPr>
          <a:xfrm>
            <a:off x="4888230" y="1560957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ML &amp; Intelligence</a:t>
            </a:r>
            <a:endParaRPr lang="en-US" sz="14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046FFDE-EA1E-685D-03E8-4A6A29B69D80}"/>
              </a:ext>
            </a:extLst>
          </p:cNvPr>
          <p:cNvSpPr/>
          <p:nvPr/>
        </p:nvSpPr>
        <p:spPr>
          <a:xfrm>
            <a:off x="4979670" y="2036445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Scikit-learn (92% accuracy)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Neo4j (Memory Graph)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XGBoost Classifier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Hugging Face Transformers</a:t>
            </a:r>
            <a:endParaRPr lang="en-US" sz="11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E6C1B8E9-44DB-CF59-00F2-4494CA1AD87F}"/>
              </a:ext>
            </a:extLst>
          </p:cNvPr>
          <p:cNvSpPr/>
          <p:nvPr/>
        </p:nvSpPr>
        <p:spPr>
          <a:xfrm>
            <a:off x="361950" y="3316605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D2BA5084-E7B6-55AA-1303-0AB1B3BB6C84}"/>
              </a:ext>
            </a:extLst>
          </p:cNvPr>
          <p:cNvSpPr/>
          <p:nvPr/>
        </p:nvSpPr>
        <p:spPr>
          <a:xfrm>
            <a:off x="361950" y="3316605"/>
            <a:ext cx="4114800" cy="41148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FF5EAC8-1D68-C109-000D-7BD8955A0975}"/>
              </a:ext>
            </a:extLst>
          </p:cNvPr>
          <p:cNvSpPr/>
          <p:nvPr/>
        </p:nvSpPr>
        <p:spPr>
          <a:xfrm>
            <a:off x="544830" y="3389757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Backend &amp; Infrastructure</a:t>
            </a:r>
            <a:endParaRPr lang="en-US" sz="14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49A0404-9BA5-48A3-A4C9-0BCF430A3286}"/>
              </a:ext>
            </a:extLst>
          </p:cNvPr>
          <p:cNvSpPr/>
          <p:nvPr/>
        </p:nvSpPr>
        <p:spPr>
          <a:xfrm>
            <a:off x="636270" y="3865245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Node.js + FastAPI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PostgreSQL + Redis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AWS Lambda + ECS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WhatsApp Business API</a:t>
            </a:r>
            <a:endParaRPr lang="en-US" sz="11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2BF7CF31-2894-ACCB-4960-29C8E4EC9F95}"/>
              </a:ext>
            </a:extLst>
          </p:cNvPr>
          <p:cNvSpPr/>
          <p:nvPr/>
        </p:nvSpPr>
        <p:spPr>
          <a:xfrm>
            <a:off x="4705350" y="3316605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A776BEB7-7A4A-26A6-322F-4537BBA4FECB}"/>
              </a:ext>
            </a:extLst>
          </p:cNvPr>
          <p:cNvSpPr/>
          <p:nvPr/>
        </p:nvSpPr>
        <p:spPr>
          <a:xfrm>
            <a:off x="4705350" y="3316605"/>
            <a:ext cx="4114800" cy="41148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2E42607A-DACA-D327-6723-4C6541FEDFF2}"/>
              </a:ext>
            </a:extLst>
          </p:cNvPr>
          <p:cNvSpPr/>
          <p:nvPr/>
        </p:nvSpPr>
        <p:spPr>
          <a:xfrm>
            <a:off x="4888230" y="3389757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Integration &amp; Access</a:t>
            </a:r>
            <a:endParaRPr lang="en-US" sz="14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5BA2B0D-F8C1-5998-286D-0229FEF57727}"/>
              </a:ext>
            </a:extLst>
          </p:cNvPr>
          <p:cNvSpPr/>
          <p:nvPr/>
        </p:nvSpPr>
        <p:spPr>
          <a:xfrm>
            <a:off x="4979670" y="3865245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IVR (Twilio/Exotel)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Government APIs (UMANG)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SMS Gateway (AWS SNS)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CSC Network Integration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CEF333AC-B3FB-2267-9601-234DE88A3975}"/>
              </a:ext>
            </a:extLst>
          </p:cNvPr>
          <p:cNvSpPr/>
          <p:nvPr/>
        </p:nvSpPr>
        <p:spPr>
          <a:xfrm>
            <a:off x="274320" y="653415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Estimated Implementation Cost</a:t>
            </a:r>
            <a:endParaRPr lang="en-US" sz="2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5955F83-7C2B-4C0B-91B2-684A752D6C4F}"/>
              </a:ext>
            </a:extLst>
          </p:cNvPr>
          <p:cNvSpPr/>
          <p:nvPr/>
        </p:nvSpPr>
        <p:spPr>
          <a:xfrm>
            <a:off x="640080" y="1750695"/>
            <a:ext cx="2468880" cy="201168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657888A-5119-4866-BB52-BA04D22B4505}"/>
              </a:ext>
            </a:extLst>
          </p:cNvPr>
          <p:cNvSpPr/>
          <p:nvPr/>
        </p:nvSpPr>
        <p:spPr>
          <a:xfrm>
            <a:off x="640080" y="1750695"/>
            <a:ext cx="2468880" cy="45720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65FF642-CB5D-A9B0-3024-769A8D83E27A}"/>
              </a:ext>
            </a:extLst>
          </p:cNvPr>
          <p:cNvSpPr/>
          <p:nvPr/>
        </p:nvSpPr>
        <p:spPr>
          <a:xfrm>
            <a:off x="731520" y="1842135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MVP Development</a:t>
            </a: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A5D7814-D122-CBEB-C2B9-BBBCA342A584}"/>
              </a:ext>
            </a:extLst>
          </p:cNvPr>
          <p:cNvSpPr/>
          <p:nvPr/>
        </p:nvSpPr>
        <p:spPr>
          <a:xfrm>
            <a:off x="822960" y="23907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2C3E50"/>
                </a:solidFill>
              </a:rPr>
              <a:t>3 months</a:t>
            </a:r>
            <a:endParaRPr lang="en-US" sz="1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81B582F-3DE1-5C4B-6772-EF9E833E6E41}"/>
              </a:ext>
            </a:extLst>
          </p:cNvPr>
          <p:cNvSpPr/>
          <p:nvPr/>
        </p:nvSpPr>
        <p:spPr>
          <a:xfrm>
            <a:off x="822960" y="2756535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028090"/>
                </a:solidFill>
              </a:rPr>
              <a:t>₹12 Lakhs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FA98008-8A94-BE64-6E41-6CC0DD74C42F}"/>
              </a:ext>
            </a:extLst>
          </p:cNvPr>
          <p:cNvSpPr/>
          <p:nvPr/>
        </p:nvSpPr>
        <p:spPr>
          <a:xfrm>
            <a:off x="822960" y="33051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2C3E50"/>
                </a:solidFill>
              </a:rPr>
              <a:t>1,000 users pilot</a:t>
            </a:r>
            <a:endParaRPr lang="en-US" sz="11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1ED0C714-64CF-E1E3-4860-331DBFB87543}"/>
              </a:ext>
            </a:extLst>
          </p:cNvPr>
          <p:cNvSpPr/>
          <p:nvPr/>
        </p:nvSpPr>
        <p:spPr>
          <a:xfrm>
            <a:off x="3383280" y="1750695"/>
            <a:ext cx="2468880" cy="201168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27673242-4B2F-A524-254A-6810B8A08589}"/>
              </a:ext>
            </a:extLst>
          </p:cNvPr>
          <p:cNvSpPr/>
          <p:nvPr/>
        </p:nvSpPr>
        <p:spPr>
          <a:xfrm>
            <a:off x="3383280" y="1750695"/>
            <a:ext cx="2468880" cy="45720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C0B3CC6-AB0A-190F-F840-3ED0B523A3FA}"/>
              </a:ext>
            </a:extLst>
          </p:cNvPr>
          <p:cNvSpPr/>
          <p:nvPr/>
        </p:nvSpPr>
        <p:spPr>
          <a:xfrm>
            <a:off x="3474720" y="1842135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Pilot Deployment</a:t>
            </a:r>
            <a:endParaRPr lang="en-US" sz="14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A479A44-270B-3D3D-E2BB-6E5F47478F91}"/>
              </a:ext>
            </a:extLst>
          </p:cNvPr>
          <p:cNvSpPr/>
          <p:nvPr/>
        </p:nvSpPr>
        <p:spPr>
          <a:xfrm>
            <a:off x="3566160" y="23907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2C3E50"/>
                </a:solidFill>
              </a:rPr>
              <a:t>6 months</a:t>
            </a:r>
            <a:endParaRPr lang="en-US" sz="12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B920106-F344-4741-D887-569B026815DD}"/>
              </a:ext>
            </a:extLst>
          </p:cNvPr>
          <p:cNvSpPr/>
          <p:nvPr/>
        </p:nvSpPr>
        <p:spPr>
          <a:xfrm>
            <a:off x="3566160" y="2756535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028090"/>
                </a:solidFill>
              </a:rPr>
              <a:t>₹30 Lakhs</a:t>
            </a: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322DDA61-2241-E60F-9240-C8D910BBF398}"/>
              </a:ext>
            </a:extLst>
          </p:cNvPr>
          <p:cNvSpPr/>
          <p:nvPr/>
        </p:nvSpPr>
        <p:spPr>
          <a:xfrm>
            <a:off x="3566160" y="33051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2C3E50"/>
                </a:solidFill>
              </a:rPr>
              <a:t>50,000 users</a:t>
            </a:r>
            <a:endParaRPr lang="en-US" sz="11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1BADEEA-7316-06C5-4F94-82DDE5EA6574}"/>
              </a:ext>
            </a:extLst>
          </p:cNvPr>
          <p:cNvSpPr/>
          <p:nvPr/>
        </p:nvSpPr>
        <p:spPr>
          <a:xfrm>
            <a:off x="6126480" y="1750695"/>
            <a:ext cx="2468880" cy="201168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324D972A-F95C-84E1-9A86-A3A2C72C581B}"/>
              </a:ext>
            </a:extLst>
          </p:cNvPr>
          <p:cNvSpPr/>
          <p:nvPr/>
        </p:nvSpPr>
        <p:spPr>
          <a:xfrm>
            <a:off x="6126480" y="1750695"/>
            <a:ext cx="2468880" cy="45720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2947802-6207-7BD5-5CEB-F4E4694AC4B5}"/>
              </a:ext>
            </a:extLst>
          </p:cNvPr>
          <p:cNvSpPr/>
          <p:nvPr/>
        </p:nvSpPr>
        <p:spPr>
          <a:xfrm>
            <a:off x="6217920" y="1842135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State-wide Scale</a:t>
            </a:r>
            <a:endParaRPr lang="en-US" sz="14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2C8C219-AEB8-1F85-F4D1-D358ED2C51B4}"/>
              </a:ext>
            </a:extLst>
          </p:cNvPr>
          <p:cNvSpPr/>
          <p:nvPr/>
        </p:nvSpPr>
        <p:spPr>
          <a:xfrm>
            <a:off x="6309360" y="23907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2C3E50"/>
                </a:solidFill>
              </a:rPr>
              <a:t>12 months</a:t>
            </a:r>
            <a:endParaRPr lang="en-US" sz="12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9A3A7711-C181-6D57-FE39-B17D84D18171}"/>
              </a:ext>
            </a:extLst>
          </p:cNvPr>
          <p:cNvSpPr/>
          <p:nvPr/>
        </p:nvSpPr>
        <p:spPr>
          <a:xfrm>
            <a:off x="6309360" y="2756535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028090"/>
                </a:solidFill>
              </a:rPr>
              <a:t>₹1.5 Crores</a:t>
            </a:r>
            <a:endParaRPr lang="en-US" sz="22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C5749E9A-C8A4-0553-3A97-30FFC949AD89}"/>
              </a:ext>
            </a:extLst>
          </p:cNvPr>
          <p:cNvSpPr/>
          <p:nvPr/>
        </p:nvSpPr>
        <p:spPr>
          <a:xfrm>
            <a:off x="6309360" y="33051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2C3E50"/>
                </a:solidFill>
              </a:rPr>
              <a:t>1M users</a:t>
            </a:r>
            <a:endParaRPr lang="en-US" sz="11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8B96BBC8-A39E-0067-33F6-340AD8676856}"/>
              </a:ext>
            </a:extLst>
          </p:cNvPr>
          <p:cNvSpPr/>
          <p:nvPr/>
        </p:nvSpPr>
        <p:spPr>
          <a:xfrm>
            <a:off x="1371600" y="4036695"/>
            <a:ext cx="6400800" cy="914400"/>
          </a:xfrm>
          <a:prstGeom prst="rect">
            <a:avLst/>
          </a:prstGeom>
          <a:solidFill>
            <a:srgbClr val="02C39A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08271FB-F044-2244-1929-EF1939202591}"/>
              </a:ext>
            </a:extLst>
          </p:cNvPr>
          <p:cNvSpPr/>
          <p:nvPr/>
        </p:nvSpPr>
        <p:spPr>
          <a:xfrm>
            <a:off x="1554480" y="4311015"/>
            <a:ext cx="60350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FFFFFF"/>
                </a:solidFill>
              </a:rPr>
              <a:t>Monthly Operational Cost (1M users): </a:t>
            </a:r>
            <a:r>
              <a:rPr lang="en-US" sz="2400" b="1" dirty="0">
                <a:solidFill>
                  <a:srgbClr val="FFFFFF"/>
                </a:solidFill>
              </a:rPr>
              <a:t>₹40 Lakhs</a:t>
            </a:r>
            <a:r>
              <a:rPr lang="en-US" sz="1400" dirty="0">
                <a:solidFill>
                  <a:srgbClr val="FFFFFF"/>
                </a:solidFill>
              </a:rPr>
              <a:t>  |  Per-User: </a:t>
            </a:r>
            <a:r>
              <a:rPr lang="en-US" sz="1800" b="1" dirty="0">
                <a:solidFill>
                  <a:srgbClr val="FFFFFF"/>
                </a:solidFill>
              </a:rPr>
              <a:t>₹4/month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6A34A4F-C7E7-9F0B-816C-1548C2E7D972}"/>
              </a:ext>
            </a:extLst>
          </p:cNvPr>
          <p:cNvSpPr/>
          <p:nvPr/>
        </p:nvSpPr>
        <p:spPr>
          <a:xfrm>
            <a:off x="274320" y="64008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Expected Impact</a:t>
            </a:r>
            <a:endParaRPr lang="en-US" sz="28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7758398-498E-323A-B1D6-EBAA5BA83CA8}"/>
              </a:ext>
            </a:extLst>
          </p:cNvPr>
          <p:cNvSpPr/>
          <p:nvPr/>
        </p:nvSpPr>
        <p:spPr>
          <a:xfrm>
            <a:off x="731520" y="1371600"/>
            <a:ext cx="2468880" cy="1371600"/>
          </a:xfrm>
          <a:prstGeom prst="rect">
            <a:avLst/>
          </a:prstGeom>
          <a:solidFill>
            <a:srgbClr val="02809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7A9B9FC-5A61-B82F-DE74-CF4592DC9BE9}"/>
              </a:ext>
            </a:extLst>
          </p:cNvPr>
          <p:cNvSpPr/>
          <p:nvPr/>
        </p:nvSpPr>
        <p:spPr>
          <a:xfrm>
            <a:off x="914400" y="1554480"/>
            <a:ext cx="21031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</a:rPr>
              <a:t>1M Citizens</a:t>
            </a:r>
            <a:endParaRPr lang="en-US" sz="28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7B780C8-C2ED-F665-5E6A-BF6F8E590176}"/>
              </a:ext>
            </a:extLst>
          </p:cNvPr>
          <p:cNvSpPr/>
          <p:nvPr/>
        </p:nvSpPr>
        <p:spPr>
          <a:xfrm>
            <a:off x="914400" y="2194560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Access ₹2,000 Cr benefits in Year 1</a:t>
            </a:r>
            <a:endParaRPr lang="en-US" sz="12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396FBABB-4905-CE70-E0BF-4CE36D75BE2D}"/>
              </a:ext>
            </a:extLst>
          </p:cNvPr>
          <p:cNvSpPr/>
          <p:nvPr/>
        </p:nvSpPr>
        <p:spPr>
          <a:xfrm>
            <a:off x="3474720" y="1371600"/>
            <a:ext cx="2468880" cy="1371600"/>
          </a:xfrm>
          <a:prstGeom prst="rect">
            <a:avLst/>
          </a:prstGeom>
          <a:solidFill>
            <a:srgbClr val="00A896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072C68F-40EF-3DEB-4062-3418956A1AB9}"/>
              </a:ext>
            </a:extLst>
          </p:cNvPr>
          <p:cNvSpPr/>
          <p:nvPr/>
        </p:nvSpPr>
        <p:spPr>
          <a:xfrm>
            <a:off x="3657600" y="1554480"/>
            <a:ext cx="21031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</a:rPr>
              <a:t>400M+ Users</a:t>
            </a:r>
            <a:endParaRPr lang="en-US" sz="28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80773FD-0BD7-FDF7-34CA-39ED6ADA5D4E}"/>
              </a:ext>
            </a:extLst>
          </p:cNvPr>
          <p:cNvSpPr/>
          <p:nvPr/>
        </p:nvSpPr>
        <p:spPr>
          <a:xfrm>
            <a:off x="3657600" y="2194560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Rural/non-digital users reached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FEE8EC19-397F-4FAE-04C3-12F554EE04C3}"/>
              </a:ext>
            </a:extLst>
          </p:cNvPr>
          <p:cNvSpPr/>
          <p:nvPr/>
        </p:nvSpPr>
        <p:spPr>
          <a:xfrm>
            <a:off x="6217920" y="1371600"/>
            <a:ext cx="2468880" cy="1371600"/>
          </a:xfrm>
          <a:prstGeom prst="rect">
            <a:avLst/>
          </a:prstGeom>
          <a:solidFill>
            <a:srgbClr val="02C39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75512B0-D2C5-9067-6EA7-7ECBB709B072}"/>
              </a:ext>
            </a:extLst>
          </p:cNvPr>
          <p:cNvSpPr/>
          <p:nvPr/>
        </p:nvSpPr>
        <p:spPr>
          <a:xfrm>
            <a:off x="6400800" y="1554480"/>
            <a:ext cx="21031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</a:rPr>
              <a:t>15 Minutes</a:t>
            </a:r>
            <a:endParaRPr lang="en-US" sz="28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145781A-E5CB-641C-F9B1-3B71A19847FC}"/>
              </a:ext>
            </a:extLst>
          </p:cNvPr>
          <p:cNvSpPr/>
          <p:nvPr/>
        </p:nvSpPr>
        <p:spPr>
          <a:xfrm>
            <a:off x="6400800" y="2194560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Down from 3-4 hours per application</a:t>
            </a:r>
            <a:endParaRPr lang="en-US" sz="1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2564A73A-AD32-E143-6D52-9155637BF435}"/>
              </a:ext>
            </a:extLst>
          </p:cNvPr>
          <p:cNvSpPr/>
          <p:nvPr/>
        </p:nvSpPr>
        <p:spPr>
          <a:xfrm>
            <a:off x="1371600" y="3108960"/>
            <a:ext cx="640080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</a:rPr>
              <a:t>Enable data-driven policy making for government</a:t>
            </a:r>
            <a:endParaRPr lang="en-US" sz="1400" dirty="0"/>
          </a:p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</a:rPr>
              <a:t>Build open infrastructure for 10+ ministries to adopt</a:t>
            </a:r>
            <a:endParaRPr lang="en-US" sz="1400" dirty="0"/>
          </a:p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</a:rPr>
              <a:t>Create training dataset for Indian AI ecosystem</a:t>
            </a:r>
            <a:endParaRPr lang="en-US" sz="1400" dirty="0"/>
          </a:p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</a:rPr>
              <a:t>WCAG 2.1 AAA accessible - first of its kind</a:t>
            </a:r>
            <a:endParaRPr lang="en-US" sz="14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5DDC8DC-5103-2CE0-D684-FBB259885629}"/>
              </a:ext>
            </a:extLst>
          </p:cNvPr>
          <p:cNvSpPr/>
          <p:nvPr/>
        </p:nvSpPr>
        <p:spPr>
          <a:xfrm>
            <a:off x="914400" y="435483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i="1" dirty="0">
                <a:solidFill>
                  <a:srgbClr val="02C39A"/>
                </a:solidFill>
              </a:rPr>
              <a:t>Let's Bridge the Information Gap</a:t>
            </a:r>
            <a:endParaRPr lang="en-US" sz="24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E1C68568-3FD6-FA39-87D5-D8C8B3188EF5}"/>
              </a:ext>
            </a:extLst>
          </p:cNvPr>
          <p:cNvSpPr/>
          <p:nvPr/>
        </p:nvSpPr>
        <p:spPr>
          <a:xfrm>
            <a:off x="457200" y="4777741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00A896"/>
                </a:solidFill>
              </a:rPr>
              <a:t>Team Vahini | SchemaSetu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1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89631" y="458601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Brief about the Idea: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5A12A-4747-9C03-0D63-69848C37FB26}"/>
              </a:ext>
            </a:extLst>
          </p:cNvPr>
          <p:cNvSpPr txBox="1"/>
          <p:nvPr/>
        </p:nvSpPr>
        <p:spPr>
          <a:xfrm>
            <a:off x="89631" y="691551"/>
            <a:ext cx="4640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The Problem</a:t>
            </a:r>
            <a:endParaRPr lang="en-US" sz="1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6943D40-17C2-BAAB-DE8D-F042D9908D18}"/>
              </a:ext>
            </a:extLst>
          </p:cNvPr>
          <p:cNvSpPr/>
          <p:nvPr/>
        </p:nvSpPr>
        <p:spPr>
          <a:xfrm>
            <a:off x="291829" y="999328"/>
            <a:ext cx="5865780" cy="1097280"/>
          </a:xfrm>
          <a:prstGeom prst="rect">
            <a:avLst/>
          </a:prstGeom>
          <a:solidFill>
            <a:srgbClr val="028090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FFFF"/>
                </a:solidFill>
              </a:rPr>
              <a:t>78 Million</a:t>
            </a:r>
            <a:endParaRPr lang="en-US" sz="3200" dirty="0"/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eligible citizens miss out on </a:t>
            </a:r>
            <a:r>
              <a:rPr lang="en-US" sz="2400" b="1" dirty="0">
                <a:solidFill>
                  <a:srgbClr val="02C39A"/>
                </a:solidFill>
              </a:rPr>
              <a:t>₹1.2 Trillion</a:t>
            </a:r>
            <a:r>
              <a:rPr lang="en-US" dirty="0">
                <a:solidFill>
                  <a:srgbClr val="FFFFFF"/>
                </a:solidFill>
              </a:rPr>
              <a:t> in annual government benefits</a:t>
            </a:r>
            <a:endParaRPr lang="en-US" sz="3200" dirty="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E2AE3DD3-3125-987B-1730-8BD7090828FD}"/>
              </a:ext>
            </a:extLst>
          </p:cNvPr>
          <p:cNvSpPr/>
          <p:nvPr/>
        </p:nvSpPr>
        <p:spPr>
          <a:xfrm>
            <a:off x="291829" y="2171435"/>
            <a:ext cx="4134256" cy="766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57B1FC66-4389-B23D-F17E-4F946C18BC52}"/>
              </a:ext>
            </a:extLst>
          </p:cNvPr>
          <p:cNvSpPr/>
          <p:nvPr/>
        </p:nvSpPr>
        <p:spPr>
          <a:xfrm>
            <a:off x="4841951" y="2171435"/>
            <a:ext cx="4134256" cy="766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EFFB029C-B2DE-775B-E7C9-618293AC08BE}"/>
              </a:ext>
            </a:extLst>
          </p:cNvPr>
          <p:cNvSpPr/>
          <p:nvPr/>
        </p:nvSpPr>
        <p:spPr>
          <a:xfrm>
            <a:off x="6325419" y="999326"/>
            <a:ext cx="2650788" cy="109728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B01C08C0-6598-0AEE-D879-1211BFA49B2C}"/>
              </a:ext>
            </a:extLst>
          </p:cNvPr>
          <p:cNvSpPr/>
          <p:nvPr/>
        </p:nvSpPr>
        <p:spPr>
          <a:xfrm>
            <a:off x="455116" y="2232890"/>
            <a:ext cx="663564" cy="579769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56796B18-9C60-D4E1-14DF-1B413C77A1E6}"/>
              </a:ext>
            </a:extLst>
          </p:cNvPr>
          <p:cNvSpPr/>
          <p:nvPr/>
        </p:nvSpPr>
        <p:spPr>
          <a:xfrm>
            <a:off x="4936325" y="2232890"/>
            <a:ext cx="663564" cy="579769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6FCFE957-60A4-2B76-E5B7-4AE1188EAE51}"/>
              </a:ext>
            </a:extLst>
          </p:cNvPr>
          <p:cNvSpPr/>
          <p:nvPr/>
        </p:nvSpPr>
        <p:spPr>
          <a:xfrm>
            <a:off x="6428509" y="1257346"/>
            <a:ext cx="663564" cy="579769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219F9BB6-A67E-DB98-22F4-9026F252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0" y="2232890"/>
            <a:ext cx="548640" cy="548640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85686D4E-6DD8-E152-0A92-15E337D8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787" y="2264019"/>
            <a:ext cx="548640" cy="548640"/>
          </a:xfrm>
          <a:prstGeom prst="rect">
            <a:avLst/>
          </a:prstGeom>
        </p:spPr>
      </p:pic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24C83661-1CFF-FDF4-F9BF-1429F4ACF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971" y="1283054"/>
            <a:ext cx="548640" cy="5486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927728-4B2E-0D33-557A-92A0F08B999A}"/>
              </a:ext>
            </a:extLst>
          </p:cNvPr>
          <p:cNvSpPr txBox="1"/>
          <p:nvPr/>
        </p:nvSpPr>
        <p:spPr>
          <a:xfrm>
            <a:off x="1060570" y="2158063"/>
            <a:ext cx="2096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E2761"/>
                </a:solidFill>
              </a:rPr>
              <a:t>Language Barriers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43C7F8-FE77-6805-1154-378F611E922D}"/>
              </a:ext>
            </a:extLst>
          </p:cNvPr>
          <p:cNvSpPr txBox="1"/>
          <p:nvPr/>
        </p:nvSpPr>
        <p:spPr>
          <a:xfrm>
            <a:off x="1015650" y="2404385"/>
            <a:ext cx="3482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2C3E50"/>
                </a:solidFill>
              </a:rPr>
              <a:t>70% rural India speaks local languages; info exists only in English/Hindi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47B124-5E7A-976C-779D-CDD4D47D40BC}"/>
              </a:ext>
            </a:extLst>
          </p:cNvPr>
          <p:cNvSpPr txBox="1"/>
          <p:nvPr/>
        </p:nvSpPr>
        <p:spPr>
          <a:xfrm>
            <a:off x="5355545" y="2158063"/>
            <a:ext cx="2219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E2761"/>
                </a:solidFill>
              </a:rPr>
              <a:t>Digital Illiteracy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4AB8CA-0171-9C34-2E2F-739E7A1BA41D}"/>
              </a:ext>
            </a:extLst>
          </p:cNvPr>
          <p:cNvSpPr txBox="1"/>
          <p:nvPr/>
        </p:nvSpPr>
        <p:spPr>
          <a:xfrm>
            <a:off x="5558932" y="2353746"/>
            <a:ext cx="3417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2C3E50"/>
                </a:solidFill>
              </a:rPr>
              <a:t>450M Indians cannot read or navigate digital interfaces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F228F1-B091-7B8B-0D6B-DBF567FC067E}"/>
              </a:ext>
            </a:extLst>
          </p:cNvPr>
          <p:cNvSpPr txBox="1"/>
          <p:nvPr/>
        </p:nvSpPr>
        <p:spPr>
          <a:xfrm>
            <a:off x="6846117" y="982122"/>
            <a:ext cx="2048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E2761"/>
                </a:solidFill>
              </a:rPr>
              <a:t>Low Connectivity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17959A-5A0D-7AFE-43FD-2909DD91145E}"/>
              </a:ext>
            </a:extLst>
          </p:cNvPr>
          <p:cNvSpPr txBox="1"/>
          <p:nvPr/>
        </p:nvSpPr>
        <p:spPr>
          <a:xfrm>
            <a:off x="7034611" y="1277633"/>
            <a:ext cx="2044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2C3E50"/>
                </a:solidFill>
              </a:rPr>
              <a:t>400M users on 2G networks; text-heavy apps unusable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3A5CC-4817-2E6D-09F9-E078C93D8B46}"/>
              </a:ext>
            </a:extLst>
          </p:cNvPr>
          <p:cNvSpPr txBox="1"/>
          <p:nvPr/>
        </p:nvSpPr>
        <p:spPr>
          <a:xfrm>
            <a:off x="157725" y="30032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Our Solution: </a:t>
            </a:r>
            <a:r>
              <a:rPr lang="en-US" sz="1400" b="1" dirty="0" err="1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SchemaSetu</a:t>
            </a:r>
            <a:endParaRPr lang="en-US" sz="1400" dirty="0"/>
          </a:p>
        </p:txBody>
      </p:sp>
      <p:sp>
        <p:nvSpPr>
          <p:cNvPr id="42" name="Shape 1">
            <a:extLst>
              <a:ext uri="{FF2B5EF4-FFF2-40B4-BE49-F238E27FC236}">
                <a16:creationId xmlns:a16="http://schemas.microsoft.com/office/drawing/2014/main" id="{899E082C-26B5-064C-549E-247ED4295352}"/>
              </a:ext>
            </a:extLst>
          </p:cNvPr>
          <p:cNvSpPr/>
          <p:nvPr/>
        </p:nvSpPr>
        <p:spPr>
          <a:xfrm>
            <a:off x="332710" y="3297394"/>
            <a:ext cx="8664922" cy="957276"/>
          </a:xfrm>
          <a:prstGeom prst="rect">
            <a:avLst/>
          </a:prstGeom>
          <a:solidFill>
            <a:srgbClr val="FFFFFF"/>
          </a:solidFill>
          <a:ln w="381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66336C0B-B0B2-ABE5-6282-6D19285F61A9}"/>
              </a:ext>
            </a:extLst>
          </p:cNvPr>
          <p:cNvSpPr/>
          <p:nvPr/>
        </p:nvSpPr>
        <p:spPr>
          <a:xfrm>
            <a:off x="607029" y="3386759"/>
            <a:ext cx="8087261" cy="741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2C3E50"/>
                </a:solidFill>
              </a:rPr>
              <a:t>A </a:t>
            </a:r>
            <a:r>
              <a:rPr lang="en-US" sz="1600" b="1" dirty="0">
                <a:solidFill>
                  <a:srgbClr val="028090"/>
                </a:solidFill>
              </a:rPr>
              <a:t>multilingual, voice-first AI platform</a:t>
            </a:r>
            <a:r>
              <a:rPr lang="en-US" sz="1600" dirty="0">
                <a:solidFill>
                  <a:srgbClr val="2C3E50"/>
                </a:solidFill>
              </a:rPr>
              <a:t> that helps citizens discover, understand, and apply for government welfare schemes in minutes </a:t>
            </a:r>
            <a:r>
              <a:rPr lang="en-US" sz="1600" b="1" dirty="0">
                <a:solidFill>
                  <a:srgbClr val="1E2761"/>
                </a:solidFill>
              </a:rPr>
              <a:t>accessible on basic phones with minimal data, available 24/7 in their own language.</a:t>
            </a:r>
            <a:endParaRPr lang="en-US" sz="1600" dirty="0"/>
          </a:p>
        </p:txBody>
      </p:sp>
      <p:pic>
        <p:nvPicPr>
          <p:cNvPr id="44" name="Image 0" descr="preencoded.png">
            <a:extLst>
              <a:ext uri="{FF2B5EF4-FFF2-40B4-BE49-F238E27FC236}">
                <a16:creationId xmlns:a16="http://schemas.microsoft.com/office/drawing/2014/main" id="{21A29D25-4E5D-7710-C66F-9D76A7D17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4" y="4301054"/>
            <a:ext cx="209600" cy="209600"/>
          </a:xfrm>
          <a:prstGeom prst="rect">
            <a:avLst/>
          </a:prstGeom>
        </p:spPr>
      </p:pic>
      <p:pic>
        <p:nvPicPr>
          <p:cNvPr id="46" name="Image 1" descr="preencoded.png">
            <a:extLst>
              <a:ext uri="{FF2B5EF4-FFF2-40B4-BE49-F238E27FC236}">
                <a16:creationId xmlns:a16="http://schemas.microsoft.com/office/drawing/2014/main" id="{61DD6850-91E2-2928-E49D-E8DF1F578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9656" y="4273120"/>
            <a:ext cx="227457" cy="227457"/>
          </a:xfrm>
          <a:prstGeom prst="rect">
            <a:avLst/>
          </a:prstGeom>
        </p:spPr>
      </p:pic>
      <p:pic>
        <p:nvPicPr>
          <p:cNvPr id="47" name="Image 2" descr="preencoded.png">
            <a:extLst>
              <a:ext uri="{FF2B5EF4-FFF2-40B4-BE49-F238E27FC236}">
                <a16:creationId xmlns:a16="http://schemas.microsoft.com/office/drawing/2014/main" id="{A2C4A528-D02E-F26A-53F9-534516526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631" y="4277462"/>
            <a:ext cx="271309" cy="271309"/>
          </a:xfrm>
          <a:prstGeom prst="rect">
            <a:avLst/>
          </a:prstGeom>
        </p:spPr>
      </p:pic>
      <p:pic>
        <p:nvPicPr>
          <p:cNvPr id="48" name="Image 3" descr="preencoded.png">
            <a:extLst>
              <a:ext uri="{FF2B5EF4-FFF2-40B4-BE49-F238E27FC236}">
                <a16:creationId xmlns:a16="http://schemas.microsoft.com/office/drawing/2014/main" id="{001BB204-ED46-B24B-1116-79AE861DDE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915" y="4306273"/>
            <a:ext cx="182162" cy="18216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A9076A9-843D-8F38-7918-09930C2546BF}"/>
              </a:ext>
            </a:extLst>
          </p:cNvPr>
          <p:cNvSpPr txBox="1"/>
          <p:nvPr/>
        </p:nvSpPr>
        <p:spPr>
          <a:xfrm>
            <a:off x="-101084" y="4511591"/>
            <a:ext cx="14162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2761"/>
                </a:solidFill>
              </a:rPr>
              <a:t>100% Voice Interface</a:t>
            </a:r>
            <a:endParaRPr lang="en-US" sz="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201972-B611-3BB7-8E56-4C33B1510B92}"/>
              </a:ext>
            </a:extLst>
          </p:cNvPr>
          <p:cNvSpPr txBox="1"/>
          <p:nvPr/>
        </p:nvSpPr>
        <p:spPr>
          <a:xfrm>
            <a:off x="1230207" y="4510654"/>
            <a:ext cx="1262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2761"/>
                </a:solidFill>
              </a:rPr>
              <a:t>Proactive AI Agent</a:t>
            </a:r>
            <a:endParaRPr lang="en-US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EF73CA-8C6C-2D5B-B6EE-3CA9FAC214AC}"/>
              </a:ext>
            </a:extLst>
          </p:cNvPr>
          <p:cNvSpPr txBox="1"/>
          <p:nvPr/>
        </p:nvSpPr>
        <p:spPr>
          <a:xfrm>
            <a:off x="2400616" y="4510654"/>
            <a:ext cx="11563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2761"/>
                </a:solidFill>
              </a:rPr>
              <a:t>22+ Languages</a:t>
            </a:r>
            <a:endParaRPr lang="en-US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9554A5-2E1D-471F-76A1-936A4AEDDD22}"/>
              </a:ext>
            </a:extLst>
          </p:cNvPr>
          <p:cNvSpPr txBox="1"/>
          <p:nvPr/>
        </p:nvSpPr>
        <p:spPr>
          <a:xfrm>
            <a:off x="3446644" y="4504979"/>
            <a:ext cx="10821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2761"/>
                </a:solidFill>
              </a:rPr>
              <a:t>Works on 2G</a:t>
            </a:r>
            <a:endParaRPr lang="en-US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69585C-46E7-499E-5831-3B5793770534}"/>
              </a:ext>
            </a:extLst>
          </p:cNvPr>
          <p:cNvSpPr txBox="1"/>
          <p:nvPr/>
        </p:nvSpPr>
        <p:spPr>
          <a:xfrm>
            <a:off x="4629089" y="4521209"/>
            <a:ext cx="467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i="1" dirty="0">
                <a:solidFill>
                  <a:srgbClr val="028090"/>
                </a:solidFill>
              </a:rPr>
              <a:t>"The First AI That Calls the Farmer"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7CD6FE-21A6-3EFF-1FC2-4E6E731B6D16}"/>
              </a:ext>
            </a:extLst>
          </p:cNvPr>
          <p:cNvSpPr txBox="1"/>
          <p:nvPr/>
        </p:nvSpPr>
        <p:spPr>
          <a:xfrm>
            <a:off x="-266460" y="4647006"/>
            <a:ext cx="1385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000" dirty="0">
                <a:solidFill>
                  <a:srgbClr val="2C3E50"/>
                </a:solidFill>
              </a:rPr>
              <a:t>Zero reading required</a:t>
            </a:r>
            <a:endParaRPr 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7EEB3A-5D72-FDEB-E143-37C4D36FB23A}"/>
              </a:ext>
            </a:extLst>
          </p:cNvPr>
          <p:cNvSpPr txBox="1"/>
          <p:nvPr/>
        </p:nvSpPr>
        <p:spPr>
          <a:xfrm>
            <a:off x="1328513" y="4669960"/>
            <a:ext cx="1072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000" dirty="0">
                <a:solidFill>
                  <a:srgbClr val="2C3E50"/>
                </a:solidFill>
              </a:rPr>
              <a:t>Calls users when eligible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29079F-09F2-8CA8-BD1B-8ABA87D0A8BC}"/>
              </a:ext>
            </a:extLst>
          </p:cNvPr>
          <p:cNvSpPr txBox="1"/>
          <p:nvPr/>
        </p:nvSpPr>
        <p:spPr>
          <a:xfrm>
            <a:off x="2428781" y="4661670"/>
            <a:ext cx="1046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000" dirty="0">
                <a:solidFill>
                  <a:srgbClr val="2C3E50"/>
                </a:solidFill>
              </a:rPr>
              <a:t>Including 40+ dialects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387D31-3B73-F96A-E3E5-DB8E5A7CE7B9}"/>
              </a:ext>
            </a:extLst>
          </p:cNvPr>
          <p:cNvSpPr txBox="1"/>
          <p:nvPr/>
        </p:nvSpPr>
        <p:spPr>
          <a:xfrm>
            <a:off x="3553995" y="4672670"/>
            <a:ext cx="796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000" dirty="0">
                <a:solidFill>
                  <a:srgbClr val="2C3E50"/>
                </a:solidFill>
              </a:rPr>
              <a:t>500KB per query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525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CC8E1-4EE8-0B28-5711-8466EDA80A9C}"/>
              </a:ext>
            </a:extLst>
          </p:cNvPr>
          <p:cNvSpPr txBox="1"/>
          <p:nvPr/>
        </p:nvSpPr>
        <p:spPr>
          <a:xfrm>
            <a:off x="157163" y="641449"/>
            <a:ext cx="463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How Is It Different?</a:t>
            </a:r>
            <a:endParaRPr lang="en-US" sz="1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0E61E2-E2A5-3F89-0AAF-E08BD7C19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894134"/>
              </p:ext>
            </p:extLst>
          </p:nvPr>
        </p:nvGraphicFramePr>
        <p:xfrm>
          <a:off x="457200" y="1095375"/>
          <a:ext cx="8229600" cy="36576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1631699656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1692639798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175868738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Feature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Existing Solutions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SchemaSetu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C3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826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Voice Interface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CC0000"/>
                          </a:solidFill>
                        </a:rPr>
                        <a:t>❌ Text-only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AA00"/>
                          </a:solidFill>
                        </a:rPr>
                        <a:t>✅ Primary mode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6722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Language Support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3-4 languages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22 languages + 40 dialects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0443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Connectivity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Requires 4G/WiFi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Works on 2G (500KB)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887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Intelligence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Keyword search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ML matching (92% accuracy)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510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User Experience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Reactive (user asks)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Proactive (AI calls user)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9339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Memory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None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Household context persists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1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Offline Access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CC0000"/>
                          </a:solidFill>
                        </a:rPr>
                        <a:t>❌ Not available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AA00"/>
                          </a:solidFill>
                        </a:rPr>
                        <a:t>✅ IVR + Missed Call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00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3BED1D1-5BC0-D5C3-16C4-EE17274E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3082D8E2-8D8B-9DC0-47F8-A532543EEA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DF4AB-8823-E9BD-0A77-580EBB639BCA}"/>
              </a:ext>
            </a:extLst>
          </p:cNvPr>
          <p:cNvSpPr txBox="1"/>
          <p:nvPr/>
        </p:nvSpPr>
        <p:spPr>
          <a:xfrm>
            <a:off x="147638" y="660499"/>
            <a:ext cx="463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How Will It Solve the Problem?</a:t>
            </a:r>
            <a:endParaRPr lang="en-US" sz="14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E3CE21BE-E639-E07B-A9E5-EBA3C4CA4E34}"/>
              </a:ext>
            </a:extLst>
          </p:cNvPr>
          <p:cNvSpPr/>
          <p:nvPr/>
        </p:nvSpPr>
        <p:spPr>
          <a:xfrm>
            <a:off x="457200" y="1188720"/>
            <a:ext cx="82296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A896"/>
            </a:solidFill>
            <a:prstDash val="solid"/>
          </a:ln>
          <a:effectLst>
            <a:outerShdw blurRad="38100" dist="127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2926F10F-9996-191B-C61F-81E0801AAB48}"/>
              </a:ext>
            </a:extLst>
          </p:cNvPr>
          <p:cNvSpPr/>
          <p:nvPr/>
        </p:nvSpPr>
        <p:spPr>
          <a:xfrm>
            <a:off x="457200" y="1188720"/>
            <a:ext cx="73152" cy="731520"/>
          </a:xfrm>
          <a:prstGeom prst="rect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3FE1C0EA-8579-E104-20F4-951FE900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17320"/>
            <a:ext cx="274320" cy="274320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66598842-CCE0-7631-C143-E6F539B4C37E}"/>
              </a:ext>
            </a:extLst>
          </p:cNvPr>
          <p:cNvSpPr/>
          <p:nvPr/>
        </p:nvSpPr>
        <p:spPr>
          <a:xfrm>
            <a:off x="1097280" y="126187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Literacy Barrier</a:t>
            </a:r>
            <a:endParaRPr lang="en-US" sz="14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F659CD38-6C00-4A6D-C55B-A7795EA101AF}"/>
              </a:ext>
            </a:extLst>
          </p:cNvPr>
          <p:cNvSpPr/>
          <p:nvPr/>
        </p:nvSpPr>
        <p:spPr>
          <a:xfrm>
            <a:off x="1097280" y="1536192"/>
            <a:ext cx="7315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100% voice interface in 22+ languages and 40+ dialects—no reading required</a:t>
            </a:r>
            <a:endParaRPr lang="en-US" sz="1100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FEE616BC-8872-E21D-096F-6E5DC107817C}"/>
              </a:ext>
            </a:extLst>
          </p:cNvPr>
          <p:cNvSpPr/>
          <p:nvPr/>
        </p:nvSpPr>
        <p:spPr>
          <a:xfrm>
            <a:off x="457200" y="2057400"/>
            <a:ext cx="82296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A896"/>
            </a:solidFill>
            <a:prstDash val="solid"/>
          </a:ln>
          <a:effectLst>
            <a:outerShdw blurRad="38100" dist="127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4FE7E4A5-8550-34D7-DC7C-271A6C32D960}"/>
              </a:ext>
            </a:extLst>
          </p:cNvPr>
          <p:cNvSpPr/>
          <p:nvPr/>
        </p:nvSpPr>
        <p:spPr>
          <a:xfrm>
            <a:off x="457200" y="2057400"/>
            <a:ext cx="73152" cy="731520"/>
          </a:xfrm>
          <a:prstGeom prst="rect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A697876B-EA77-B1CF-A15B-29298195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74320" cy="274320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6C1ADC7E-CFC7-863D-D04C-8F85085809C7}"/>
              </a:ext>
            </a:extLst>
          </p:cNvPr>
          <p:cNvSpPr/>
          <p:nvPr/>
        </p:nvSpPr>
        <p:spPr>
          <a:xfrm>
            <a:off x="1097280" y="213055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Connectivity Barrier</a:t>
            </a:r>
            <a:endParaRPr lang="en-US" sz="14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ED6794C2-337F-0172-5F88-97C1D88CB1E7}"/>
              </a:ext>
            </a:extLst>
          </p:cNvPr>
          <p:cNvSpPr/>
          <p:nvPr/>
        </p:nvSpPr>
        <p:spPr>
          <a:xfrm>
            <a:off x="1097280" y="2404872"/>
            <a:ext cx="7315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Hybrid architecture: WhatsApp when online, IVR calls when offline; works on 2G</a:t>
            </a:r>
            <a:endParaRPr lang="en-US" sz="1100" dirty="0"/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0E73482E-8A70-9C22-AABB-90F3431B8EDC}"/>
              </a:ext>
            </a:extLst>
          </p:cNvPr>
          <p:cNvSpPr/>
          <p:nvPr/>
        </p:nvSpPr>
        <p:spPr>
          <a:xfrm>
            <a:off x="457200" y="2926080"/>
            <a:ext cx="82296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A896"/>
            </a:solidFill>
            <a:prstDash val="solid"/>
          </a:ln>
          <a:effectLst>
            <a:outerShdw blurRad="38100" dist="127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8390E804-3388-2973-407F-7C0A3AFF6D36}"/>
              </a:ext>
            </a:extLst>
          </p:cNvPr>
          <p:cNvSpPr/>
          <p:nvPr/>
        </p:nvSpPr>
        <p:spPr>
          <a:xfrm>
            <a:off x="457200" y="2926080"/>
            <a:ext cx="73152" cy="731520"/>
          </a:xfrm>
          <a:prstGeom prst="rect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54D85355-D5E7-33E8-252D-54AAD5521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154680"/>
            <a:ext cx="274320" cy="274320"/>
          </a:xfrm>
          <a:prstGeom prst="rect">
            <a:avLst/>
          </a:prstGeom>
        </p:spPr>
      </p:pic>
      <p:sp>
        <p:nvSpPr>
          <p:cNvPr id="22" name="Text 11">
            <a:extLst>
              <a:ext uri="{FF2B5EF4-FFF2-40B4-BE49-F238E27FC236}">
                <a16:creationId xmlns:a16="http://schemas.microsoft.com/office/drawing/2014/main" id="{8C8541D8-9D30-029E-01D7-5AC3ABBF4DB0}"/>
              </a:ext>
            </a:extLst>
          </p:cNvPr>
          <p:cNvSpPr/>
          <p:nvPr/>
        </p:nvSpPr>
        <p:spPr>
          <a:xfrm>
            <a:off x="1097280" y="299923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Awareness Gap</a:t>
            </a:r>
            <a:endParaRPr lang="en-US" sz="14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E6381717-6A6B-D75A-4CCA-EA7883D2E499}"/>
              </a:ext>
            </a:extLst>
          </p:cNvPr>
          <p:cNvSpPr/>
          <p:nvPr/>
        </p:nvSpPr>
        <p:spPr>
          <a:xfrm>
            <a:off x="1097280" y="3273552"/>
            <a:ext cx="7315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AI analyzes household profile against 1000+ schemes, proactively alerts about eligible benefits</a:t>
            </a:r>
            <a:endParaRPr lang="en-US" sz="110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AA83F7DB-FEE3-BEF0-3959-1D2DF7E591D4}"/>
              </a:ext>
            </a:extLst>
          </p:cNvPr>
          <p:cNvSpPr/>
          <p:nvPr/>
        </p:nvSpPr>
        <p:spPr>
          <a:xfrm>
            <a:off x="457200" y="3794760"/>
            <a:ext cx="82296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A896"/>
            </a:solidFill>
            <a:prstDash val="solid"/>
          </a:ln>
          <a:effectLst>
            <a:outerShdw blurRad="38100" dist="127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AE7169DE-A6BE-72FB-3F2A-360C9C14E403}"/>
              </a:ext>
            </a:extLst>
          </p:cNvPr>
          <p:cNvSpPr/>
          <p:nvPr/>
        </p:nvSpPr>
        <p:spPr>
          <a:xfrm>
            <a:off x="457200" y="3794760"/>
            <a:ext cx="73152" cy="731520"/>
          </a:xfrm>
          <a:prstGeom prst="rect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7D5B3877-6B07-9600-90EF-23A5E9A45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023360"/>
            <a:ext cx="274320" cy="274320"/>
          </a:xfrm>
          <a:prstGeom prst="rect">
            <a:avLst/>
          </a:prstGeom>
        </p:spPr>
      </p:pic>
      <p:sp>
        <p:nvSpPr>
          <p:cNvPr id="27" name="Text 15">
            <a:extLst>
              <a:ext uri="{FF2B5EF4-FFF2-40B4-BE49-F238E27FC236}">
                <a16:creationId xmlns:a16="http://schemas.microsoft.com/office/drawing/2014/main" id="{EA1C99C1-FC35-1701-1F9D-FC219E5BFCD9}"/>
              </a:ext>
            </a:extLst>
          </p:cNvPr>
          <p:cNvSpPr/>
          <p:nvPr/>
        </p:nvSpPr>
        <p:spPr>
          <a:xfrm>
            <a:off x="1097280" y="386791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Process Complexity</a:t>
            </a:r>
            <a:endParaRPr lang="en-US" sz="1400" dirty="0"/>
          </a:p>
        </p:txBody>
      </p:sp>
      <p:sp>
        <p:nvSpPr>
          <p:cNvPr id="28" name="Text 16">
            <a:extLst>
              <a:ext uri="{FF2B5EF4-FFF2-40B4-BE49-F238E27FC236}">
                <a16:creationId xmlns:a16="http://schemas.microsoft.com/office/drawing/2014/main" id="{025EA4BD-C814-57C6-F6B6-3E06B6B824A2}"/>
              </a:ext>
            </a:extLst>
          </p:cNvPr>
          <p:cNvSpPr/>
          <p:nvPr/>
        </p:nvSpPr>
        <p:spPr>
          <a:xfrm>
            <a:off x="1097280" y="4142232"/>
            <a:ext cx="7315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Voice-guided micro-tasks with document photo capture and AI-powered form filling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6221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64A0F52-4FD2-7BC4-0D07-D3AE88E7F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489EC8CC-5D9A-7611-72F6-E1333085FC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A2ABDDC-35B6-FB48-F896-5E8BF93B3EF6}"/>
              </a:ext>
            </a:extLst>
          </p:cNvPr>
          <p:cNvSpPr/>
          <p:nvPr/>
        </p:nvSpPr>
        <p:spPr>
          <a:xfrm>
            <a:off x="243840" y="67437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Our Unique Selling Propositions</a:t>
            </a:r>
            <a:endParaRPr lang="en-US" sz="2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88968C3-B1F0-1EB8-9ECD-75AD037AAF58}"/>
              </a:ext>
            </a:extLst>
          </p:cNvPr>
          <p:cNvSpPr/>
          <p:nvPr/>
        </p:nvSpPr>
        <p:spPr>
          <a:xfrm>
            <a:off x="381000" y="1588770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9D96D0B-E91C-C2F1-BAC0-BDF6DC6C662B}"/>
              </a:ext>
            </a:extLst>
          </p:cNvPr>
          <p:cNvSpPr/>
          <p:nvPr/>
        </p:nvSpPr>
        <p:spPr>
          <a:xfrm>
            <a:off x="518160" y="1725930"/>
            <a:ext cx="457200" cy="45720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FB48167-CF82-C66B-6B42-053AE257BB14}"/>
              </a:ext>
            </a:extLst>
          </p:cNvPr>
          <p:cNvSpPr/>
          <p:nvPr/>
        </p:nvSpPr>
        <p:spPr>
          <a:xfrm>
            <a:off x="518160" y="172593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</a:rPr>
              <a:t>1</a:t>
            </a:r>
            <a:endParaRPr lang="en-US" sz="22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036622EA-4501-2990-4C1C-3D1E10CD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" y="1817370"/>
            <a:ext cx="365760" cy="36576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E98E67AE-0EAE-4CC6-1D61-0DD214341DCE}"/>
              </a:ext>
            </a:extLst>
          </p:cNvPr>
          <p:cNvSpPr/>
          <p:nvPr/>
        </p:nvSpPr>
        <p:spPr>
          <a:xfrm>
            <a:off x="1615440" y="181737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Voice-First for 450M Digital Illiterates</a:t>
            </a:r>
            <a:endParaRPr lang="en-US" sz="1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82FCFA7-51B4-17EC-78ED-91769B811681}"/>
              </a:ext>
            </a:extLst>
          </p:cNvPr>
          <p:cNvSpPr/>
          <p:nvPr/>
        </p:nvSpPr>
        <p:spPr>
          <a:xfrm>
            <a:off x="563880" y="236601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9x higher adoption than text apps; reaches the unreached</a:t>
            </a:r>
            <a:endParaRPr lang="en-US" sz="11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EDEE56E-103F-D696-C227-73A6253256B6}"/>
              </a:ext>
            </a:extLst>
          </p:cNvPr>
          <p:cNvSpPr/>
          <p:nvPr/>
        </p:nvSpPr>
        <p:spPr>
          <a:xfrm>
            <a:off x="4724400" y="1588770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4A52D4A9-2423-62FB-81F2-57B9118DD84C}"/>
              </a:ext>
            </a:extLst>
          </p:cNvPr>
          <p:cNvSpPr/>
          <p:nvPr/>
        </p:nvSpPr>
        <p:spPr>
          <a:xfrm>
            <a:off x="4861560" y="1725930"/>
            <a:ext cx="457200" cy="45720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75BF0DF-086B-1AA3-9812-1DCCD65D9FCF}"/>
              </a:ext>
            </a:extLst>
          </p:cNvPr>
          <p:cNvSpPr/>
          <p:nvPr/>
        </p:nvSpPr>
        <p:spPr>
          <a:xfrm>
            <a:off x="4861560" y="172593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</a:rPr>
              <a:t>2</a:t>
            </a:r>
            <a:endParaRPr lang="en-US" sz="2200" dirty="0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177DDA9E-DFDE-B44F-4A2F-C223D02C7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920" y="1817370"/>
            <a:ext cx="365760" cy="365760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49F6B302-C550-AF3E-C0FD-424051F4C15C}"/>
              </a:ext>
            </a:extLst>
          </p:cNvPr>
          <p:cNvSpPr/>
          <p:nvPr/>
        </p:nvSpPr>
        <p:spPr>
          <a:xfrm>
            <a:off x="5958840" y="181737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Proactive AI That Calls Users</a:t>
            </a:r>
            <a:endParaRPr lang="en-US" sz="14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19E57016-D207-B3E3-D09C-462620268CFB}"/>
              </a:ext>
            </a:extLst>
          </p:cNvPr>
          <p:cNvSpPr/>
          <p:nvPr/>
        </p:nvSpPr>
        <p:spPr>
          <a:xfrm>
            <a:off x="4907280" y="236601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First solution that reaches out when schemes open—not reactive</a:t>
            </a:r>
            <a:endParaRPr lang="en-US" sz="110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CE201B47-7C70-13BC-79C4-37DBC61C5278}"/>
              </a:ext>
            </a:extLst>
          </p:cNvPr>
          <p:cNvSpPr/>
          <p:nvPr/>
        </p:nvSpPr>
        <p:spPr>
          <a:xfrm>
            <a:off x="381000" y="3326130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3DF2C1FC-2C15-078B-DCC4-326A39E23CA8}"/>
              </a:ext>
            </a:extLst>
          </p:cNvPr>
          <p:cNvSpPr/>
          <p:nvPr/>
        </p:nvSpPr>
        <p:spPr>
          <a:xfrm>
            <a:off x="518160" y="3463290"/>
            <a:ext cx="457200" cy="45720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46DBCC33-492D-448C-BAD4-2EA46F57E950}"/>
              </a:ext>
            </a:extLst>
          </p:cNvPr>
          <p:cNvSpPr/>
          <p:nvPr/>
        </p:nvSpPr>
        <p:spPr>
          <a:xfrm>
            <a:off x="518160" y="346329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</a:rPr>
              <a:t>3</a:t>
            </a:r>
            <a:endParaRPr lang="en-US" sz="220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45AA4047-52AE-7A0C-6E6B-045B14843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" y="3554730"/>
            <a:ext cx="365760" cy="365760"/>
          </a:xfrm>
          <a:prstGeom prst="rect">
            <a:avLst/>
          </a:prstGeom>
        </p:spPr>
      </p:pic>
      <p:sp>
        <p:nvSpPr>
          <p:cNvPr id="19" name="Text 14">
            <a:extLst>
              <a:ext uri="{FF2B5EF4-FFF2-40B4-BE49-F238E27FC236}">
                <a16:creationId xmlns:a16="http://schemas.microsoft.com/office/drawing/2014/main" id="{02083B5A-C1E6-8D98-E0D0-780A76EA4B72}"/>
              </a:ext>
            </a:extLst>
          </p:cNvPr>
          <p:cNvSpPr/>
          <p:nvPr/>
        </p:nvSpPr>
        <p:spPr>
          <a:xfrm>
            <a:off x="1615440" y="355473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Works on 2G Networks</a:t>
            </a:r>
            <a:endParaRPr lang="en-US" sz="140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9BC06746-C768-9489-C821-2CAA7FFAAE1A}"/>
              </a:ext>
            </a:extLst>
          </p:cNvPr>
          <p:cNvSpPr/>
          <p:nvPr/>
        </p:nvSpPr>
        <p:spPr>
          <a:xfrm>
            <a:off x="563880" y="410337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500KB per query; 95% less data than competitors; 400M rural users</a:t>
            </a:r>
            <a:endParaRPr lang="en-US" sz="1100" dirty="0"/>
          </a:p>
        </p:txBody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B173F347-45E9-AE46-2FD8-5CC90D886811}"/>
              </a:ext>
            </a:extLst>
          </p:cNvPr>
          <p:cNvSpPr/>
          <p:nvPr/>
        </p:nvSpPr>
        <p:spPr>
          <a:xfrm>
            <a:off x="4724400" y="3326130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E8E03A13-6C97-B025-DEFB-B2D8BA8B2DC0}"/>
              </a:ext>
            </a:extLst>
          </p:cNvPr>
          <p:cNvSpPr/>
          <p:nvPr/>
        </p:nvSpPr>
        <p:spPr>
          <a:xfrm>
            <a:off x="4861560" y="3463290"/>
            <a:ext cx="457200" cy="45720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1AD6D9BA-CC0A-27D6-5E1C-FCE72D0B0E41}"/>
              </a:ext>
            </a:extLst>
          </p:cNvPr>
          <p:cNvSpPr/>
          <p:nvPr/>
        </p:nvSpPr>
        <p:spPr>
          <a:xfrm>
            <a:off x="4861560" y="346329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</a:rPr>
              <a:t>4</a:t>
            </a:r>
            <a:endParaRPr lang="en-US" sz="2200" dirty="0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85D465DF-FFE6-59B2-A38D-0277FFE94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5920" y="3554730"/>
            <a:ext cx="365760" cy="365760"/>
          </a:xfrm>
          <a:prstGeom prst="rect">
            <a:avLst/>
          </a:prstGeom>
        </p:spPr>
      </p:pic>
      <p:sp>
        <p:nvSpPr>
          <p:cNvPr id="25" name="Text 19">
            <a:extLst>
              <a:ext uri="{FF2B5EF4-FFF2-40B4-BE49-F238E27FC236}">
                <a16:creationId xmlns:a16="http://schemas.microsoft.com/office/drawing/2014/main" id="{C2A60487-4400-8B61-AE08-F98B6107FE01}"/>
              </a:ext>
            </a:extLst>
          </p:cNvPr>
          <p:cNvSpPr/>
          <p:nvPr/>
        </p:nvSpPr>
        <p:spPr>
          <a:xfrm>
            <a:off x="5958840" y="355473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ML-Based Eligibility Matching</a:t>
            </a:r>
            <a:endParaRPr lang="en-US" sz="1400" dirty="0"/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5A0923FF-6C55-BCBA-6399-1494754BFE9A}"/>
              </a:ext>
            </a:extLst>
          </p:cNvPr>
          <p:cNvSpPr/>
          <p:nvPr/>
        </p:nvSpPr>
        <p:spPr>
          <a:xfrm>
            <a:off x="4907280" y="410337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92% accuracy vs 40% keyword search; 5x higher conversion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752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7630E97C-B9A0-4F54-D8E0-D51BF840734C}"/>
              </a:ext>
            </a:extLst>
          </p:cNvPr>
          <p:cNvSpPr/>
          <p:nvPr/>
        </p:nvSpPr>
        <p:spPr>
          <a:xfrm>
            <a:off x="274320" y="5715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Features Offered</a:t>
            </a:r>
            <a:endParaRPr lang="en-US" sz="2400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CF041F46-D1A3-37F8-49DF-A72C26078817}"/>
              </a:ext>
            </a:extLst>
          </p:cNvPr>
          <p:cNvSpPr/>
          <p:nvPr/>
        </p:nvSpPr>
        <p:spPr>
          <a:xfrm>
            <a:off x="457200" y="1097280"/>
            <a:ext cx="4114800" cy="16459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A71B22F8-77D6-9987-28B1-87369F988543}"/>
              </a:ext>
            </a:extLst>
          </p:cNvPr>
          <p:cNvSpPr/>
          <p:nvPr/>
        </p:nvSpPr>
        <p:spPr>
          <a:xfrm>
            <a:off x="640080" y="1234440"/>
            <a:ext cx="548640" cy="54864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06F5D390-F028-2AD8-13EA-C8FE8FF9B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1371600"/>
            <a:ext cx="274320" cy="274320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2E8553A8-2F9D-0566-14CF-D29AE662C5EE}"/>
              </a:ext>
            </a:extLst>
          </p:cNvPr>
          <p:cNvSpPr/>
          <p:nvPr/>
        </p:nvSpPr>
        <p:spPr>
          <a:xfrm>
            <a:off x="1371600" y="1280160"/>
            <a:ext cx="3017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</a:rPr>
              <a:t>Voice Interaction</a:t>
            </a:r>
            <a:endParaRPr lang="en-US" sz="16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4317080E-57ED-C275-0E06-89BB597B58A2}"/>
              </a:ext>
            </a:extLst>
          </p:cNvPr>
          <p:cNvSpPr/>
          <p:nvPr/>
        </p:nvSpPr>
        <p:spPr>
          <a:xfrm>
            <a:off x="731520" y="1874520"/>
            <a:ext cx="35661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Voice query input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Real-time transcription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22 language support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Voice biometric auth</a:t>
            </a:r>
            <a:endParaRPr lang="en-US" sz="1000" dirty="0"/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7777B015-BC63-63D5-D3C9-138C2186C0D9}"/>
              </a:ext>
            </a:extLst>
          </p:cNvPr>
          <p:cNvSpPr/>
          <p:nvPr/>
        </p:nvSpPr>
        <p:spPr>
          <a:xfrm>
            <a:off x="4800600" y="1097280"/>
            <a:ext cx="4114800" cy="16459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0" name="Shape 6">
            <a:extLst>
              <a:ext uri="{FF2B5EF4-FFF2-40B4-BE49-F238E27FC236}">
                <a16:creationId xmlns:a16="http://schemas.microsoft.com/office/drawing/2014/main" id="{9E1C9FC8-0C7D-E173-51BB-811825C53431}"/>
              </a:ext>
            </a:extLst>
          </p:cNvPr>
          <p:cNvSpPr/>
          <p:nvPr/>
        </p:nvSpPr>
        <p:spPr>
          <a:xfrm>
            <a:off x="4983480" y="1234440"/>
            <a:ext cx="548640" cy="54864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103D91D8-2D95-C899-468A-AF047E263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40" y="1371600"/>
            <a:ext cx="274320" cy="274320"/>
          </a:xfrm>
          <a:prstGeom prst="rect">
            <a:avLst/>
          </a:prstGeom>
        </p:spPr>
      </p:pic>
      <p:sp>
        <p:nvSpPr>
          <p:cNvPr id="32" name="Text 7">
            <a:extLst>
              <a:ext uri="{FF2B5EF4-FFF2-40B4-BE49-F238E27FC236}">
                <a16:creationId xmlns:a16="http://schemas.microsoft.com/office/drawing/2014/main" id="{FEDBD118-049F-5FE0-0C5D-55762B7561D0}"/>
              </a:ext>
            </a:extLst>
          </p:cNvPr>
          <p:cNvSpPr/>
          <p:nvPr/>
        </p:nvSpPr>
        <p:spPr>
          <a:xfrm>
            <a:off x="5715000" y="1280160"/>
            <a:ext cx="3017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</a:rPr>
              <a:t>AI Intelligence</a:t>
            </a:r>
            <a:endParaRPr lang="en-US" sz="1600" dirty="0"/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AE9AC613-E7E3-2598-A2A6-B0B76DAF21CA}"/>
              </a:ext>
            </a:extLst>
          </p:cNvPr>
          <p:cNvSpPr/>
          <p:nvPr/>
        </p:nvSpPr>
        <p:spPr>
          <a:xfrm>
            <a:off x="5074920" y="1874520"/>
            <a:ext cx="35661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ML eligibility matching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Household memory graph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92% accuracy scoring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Proactive voice alerts</a:t>
            </a:r>
            <a:endParaRPr lang="en-US" sz="1000" dirty="0"/>
          </a:p>
        </p:txBody>
      </p:sp>
      <p:sp>
        <p:nvSpPr>
          <p:cNvPr id="34" name="Shape 9">
            <a:extLst>
              <a:ext uri="{FF2B5EF4-FFF2-40B4-BE49-F238E27FC236}">
                <a16:creationId xmlns:a16="http://schemas.microsoft.com/office/drawing/2014/main" id="{3AE369C8-F005-139D-BDDB-9C3C57F0DFB3}"/>
              </a:ext>
            </a:extLst>
          </p:cNvPr>
          <p:cNvSpPr/>
          <p:nvPr/>
        </p:nvSpPr>
        <p:spPr>
          <a:xfrm>
            <a:off x="457200" y="2926080"/>
            <a:ext cx="4114800" cy="16459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5" name="Shape 10">
            <a:extLst>
              <a:ext uri="{FF2B5EF4-FFF2-40B4-BE49-F238E27FC236}">
                <a16:creationId xmlns:a16="http://schemas.microsoft.com/office/drawing/2014/main" id="{052F7602-27AA-ABAB-9B9A-85010647725E}"/>
              </a:ext>
            </a:extLst>
          </p:cNvPr>
          <p:cNvSpPr/>
          <p:nvPr/>
        </p:nvSpPr>
        <p:spPr>
          <a:xfrm>
            <a:off x="640080" y="3063240"/>
            <a:ext cx="548640" cy="54864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6" name="Image 2" descr="preencoded.png">
            <a:extLst>
              <a:ext uri="{FF2B5EF4-FFF2-40B4-BE49-F238E27FC236}">
                <a16:creationId xmlns:a16="http://schemas.microsoft.com/office/drawing/2014/main" id="{C735EFC2-2C88-4188-8448-9C0D53112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" y="3200400"/>
            <a:ext cx="274320" cy="274320"/>
          </a:xfrm>
          <a:prstGeom prst="rect">
            <a:avLst/>
          </a:prstGeom>
        </p:spPr>
      </p:pic>
      <p:sp>
        <p:nvSpPr>
          <p:cNvPr id="37" name="Text 11">
            <a:extLst>
              <a:ext uri="{FF2B5EF4-FFF2-40B4-BE49-F238E27FC236}">
                <a16:creationId xmlns:a16="http://schemas.microsoft.com/office/drawing/2014/main" id="{D0AD1284-89BB-F730-307C-7F49F10EAFA0}"/>
              </a:ext>
            </a:extLst>
          </p:cNvPr>
          <p:cNvSpPr/>
          <p:nvPr/>
        </p:nvSpPr>
        <p:spPr>
          <a:xfrm>
            <a:off x="1371600" y="3108960"/>
            <a:ext cx="3017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</a:rPr>
              <a:t>Guidance &amp; Support</a:t>
            </a:r>
            <a:endParaRPr lang="en-US" sz="1600" dirty="0"/>
          </a:p>
        </p:txBody>
      </p:sp>
      <p:sp>
        <p:nvSpPr>
          <p:cNvPr id="38" name="Text 12">
            <a:extLst>
              <a:ext uri="{FF2B5EF4-FFF2-40B4-BE49-F238E27FC236}">
                <a16:creationId xmlns:a16="http://schemas.microsoft.com/office/drawing/2014/main" id="{F2176D95-BD6F-A530-68BD-58672041B665}"/>
              </a:ext>
            </a:extLst>
          </p:cNvPr>
          <p:cNvSpPr/>
          <p:nvPr/>
        </p:nvSpPr>
        <p:spPr>
          <a:xfrm>
            <a:off x="731520" y="3703320"/>
            <a:ext cx="35661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Simplified explanations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Document checklist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Step-by-step application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Status tracking</a:t>
            </a:r>
            <a:endParaRPr lang="en-US" sz="1000" dirty="0"/>
          </a:p>
        </p:txBody>
      </p:sp>
      <p:sp>
        <p:nvSpPr>
          <p:cNvPr id="39" name="Shape 13">
            <a:extLst>
              <a:ext uri="{FF2B5EF4-FFF2-40B4-BE49-F238E27FC236}">
                <a16:creationId xmlns:a16="http://schemas.microsoft.com/office/drawing/2014/main" id="{6C47C091-8F95-4F80-ADC9-D95C0306BFF3}"/>
              </a:ext>
            </a:extLst>
          </p:cNvPr>
          <p:cNvSpPr/>
          <p:nvPr/>
        </p:nvSpPr>
        <p:spPr>
          <a:xfrm>
            <a:off x="4800600" y="2926080"/>
            <a:ext cx="4114800" cy="16459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235756C8-2AE2-ED45-0FDF-D38690270096}"/>
              </a:ext>
            </a:extLst>
          </p:cNvPr>
          <p:cNvSpPr/>
          <p:nvPr/>
        </p:nvSpPr>
        <p:spPr>
          <a:xfrm>
            <a:off x="4983480" y="3063240"/>
            <a:ext cx="548640" cy="54864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1" name="Image 3" descr="preencoded.png">
            <a:extLst>
              <a:ext uri="{FF2B5EF4-FFF2-40B4-BE49-F238E27FC236}">
                <a16:creationId xmlns:a16="http://schemas.microsoft.com/office/drawing/2014/main" id="{2505729F-BD3D-706A-AC3D-45E1FAFC9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640" y="3200400"/>
            <a:ext cx="274320" cy="274320"/>
          </a:xfrm>
          <a:prstGeom prst="rect">
            <a:avLst/>
          </a:prstGeom>
        </p:spPr>
      </p:pic>
      <p:sp>
        <p:nvSpPr>
          <p:cNvPr id="42" name="Text 15">
            <a:extLst>
              <a:ext uri="{FF2B5EF4-FFF2-40B4-BE49-F238E27FC236}">
                <a16:creationId xmlns:a16="http://schemas.microsoft.com/office/drawing/2014/main" id="{A37604FA-3139-E3E3-1F76-DC37464A3E8E}"/>
              </a:ext>
            </a:extLst>
          </p:cNvPr>
          <p:cNvSpPr/>
          <p:nvPr/>
        </p:nvSpPr>
        <p:spPr>
          <a:xfrm>
            <a:off x="5715000" y="3108960"/>
            <a:ext cx="3017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</a:rPr>
              <a:t>Accessibility</a:t>
            </a:r>
            <a:endParaRPr lang="en-US" sz="1600" dirty="0"/>
          </a:p>
        </p:txBody>
      </p:sp>
      <p:sp>
        <p:nvSpPr>
          <p:cNvPr id="43" name="Text 16">
            <a:extLst>
              <a:ext uri="{FF2B5EF4-FFF2-40B4-BE49-F238E27FC236}">
                <a16:creationId xmlns:a16="http://schemas.microsoft.com/office/drawing/2014/main" id="{2F210015-7D40-34B9-3714-D3E10571D56B}"/>
              </a:ext>
            </a:extLst>
          </p:cNvPr>
          <p:cNvSpPr/>
          <p:nvPr/>
        </p:nvSpPr>
        <p:spPr>
          <a:xfrm>
            <a:off x="5074920" y="3703320"/>
            <a:ext cx="35661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Works on 2G/feature phones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IVR + WhatsApp + SMS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Offline missed-call trigger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24/7 availability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1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11696-33AF-FB3C-D415-D3305786EEBC}"/>
              </a:ext>
            </a:extLst>
          </p:cNvPr>
          <p:cNvSpPr txBox="1"/>
          <p:nvPr/>
        </p:nvSpPr>
        <p:spPr>
          <a:xfrm>
            <a:off x="147638" y="574774"/>
            <a:ext cx="463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Process Flow: User Journey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97F1-9FFF-7308-391B-DA631328A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5" y="882551"/>
            <a:ext cx="7445829" cy="41558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15B85A-F7E2-AEC9-8266-F5882E082313}"/>
              </a:ext>
            </a:extLst>
          </p:cNvPr>
          <p:cNvSpPr txBox="1"/>
          <p:nvPr/>
        </p:nvSpPr>
        <p:spPr>
          <a:xfrm>
            <a:off x="85725" y="5532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Use Case: Farmer Scenario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168E7-6618-3E2F-9274-56CDDB5C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79" y="793681"/>
            <a:ext cx="7687491" cy="42906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C0B1E7-5605-C805-8D10-36C000B70AF5}"/>
              </a:ext>
            </a:extLst>
          </p:cNvPr>
          <p:cNvSpPr txBox="1"/>
          <p:nvPr/>
        </p:nvSpPr>
        <p:spPr>
          <a:xfrm>
            <a:off x="95250" y="5557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System Architecture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C5DA1-4E7F-C078-864F-A9721A800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37" y="811299"/>
            <a:ext cx="7632525" cy="4260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651</Words>
  <Application>Microsoft Office PowerPoint</Application>
  <PresentationFormat>On-screen Show (16:9)</PresentationFormat>
  <Paragraphs>143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Manrope SemiBold</vt:lpstr>
      <vt:lpstr>Arial Black</vt:lpstr>
      <vt:lpstr>Manrope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Divyanshu Patel</cp:lastModifiedBy>
  <cp:revision>2</cp:revision>
  <dcterms:modified xsi:type="dcterms:W3CDTF">2026-02-05T19:33:10Z</dcterms:modified>
</cp:coreProperties>
</file>